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6" r:id="rId5"/>
    <p:sldMasterId id="2147483672" r:id="rId6"/>
  </p:sldMasterIdLst>
  <p:notesMasterIdLst>
    <p:notesMasterId r:id="rId59"/>
  </p:notesMasterIdLst>
  <p:sldIdLst>
    <p:sldId id="285" r:id="rId7"/>
    <p:sldId id="283" r:id="rId8"/>
    <p:sldId id="284" r:id="rId9"/>
    <p:sldId id="286" r:id="rId10"/>
    <p:sldId id="260" r:id="rId11"/>
    <p:sldId id="258" r:id="rId12"/>
    <p:sldId id="287" r:id="rId13"/>
    <p:sldId id="288" r:id="rId14"/>
    <p:sldId id="289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37" r:id="rId23"/>
    <p:sldId id="322" r:id="rId24"/>
    <p:sldId id="323" r:id="rId25"/>
    <p:sldId id="324" r:id="rId26"/>
    <p:sldId id="325" r:id="rId27"/>
    <p:sldId id="326" r:id="rId28"/>
    <p:sldId id="328" r:id="rId29"/>
    <p:sldId id="338" r:id="rId30"/>
    <p:sldId id="327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48" r:id="rId40"/>
    <p:sldId id="352" r:id="rId41"/>
    <p:sldId id="351" r:id="rId42"/>
    <p:sldId id="350" r:id="rId43"/>
    <p:sldId id="349" r:id="rId44"/>
    <p:sldId id="339" r:id="rId45"/>
    <p:sldId id="353" r:id="rId46"/>
    <p:sldId id="340" r:id="rId47"/>
    <p:sldId id="341" r:id="rId48"/>
    <p:sldId id="342" r:id="rId49"/>
    <p:sldId id="344" r:id="rId50"/>
    <p:sldId id="345" r:id="rId51"/>
    <p:sldId id="343" r:id="rId52"/>
    <p:sldId id="347" r:id="rId53"/>
    <p:sldId id="346" r:id="rId54"/>
    <p:sldId id="354" r:id="rId55"/>
    <p:sldId id="355" r:id="rId56"/>
    <p:sldId id="296" r:id="rId57"/>
    <p:sldId id="29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>
      <p:cViewPr varScale="1">
        <p:scale>
          <a:sx n="67" d="100"/>
          <a:sy n="67" d="100"/>
        </p:scale>
        <p:origin x="120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9F5C54-C775-415B-8712-105541C46EA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73F499-63FD-4602-B7C5-940C029588FC}">
      <dgm:prSet phldrT="[Text]"/>
      <dgm:spPr>
        <a:solidFill>
          <a:srgbClr val="0099CC"/>
        </a:solidFill>
        <a:ln w="25400" cap="flat" cmpd="sng" algn="ctr">
          <a:noFill/>
          <a:prstDash val="solid"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Microsoft Sans Serif"/>
              <a:ea typeface="+mn-ea"/>
              <a:cs typeface="+mn-cs"/>
            </a:rPr>
            <a:t>Low</a:t>
          </a:r>
        </a:p>
      </dgm:t>
    </dgm:pt>
    <dgm:pt modelId="{58E1E774-E066-4AF9-9484-83E8A9BA707B}" type="parTrans" cxnId="{BEA5A334-DA73-4EAF-A7D8-47C915496E38}">
      <dgm:prSet/>
      <dgm:spPr/>
      <dgm:t>
        <a:bodyPr/>
        <a:lstStyle/>
        <a:p>
          <a:endParaRPr lang="en-US"/>
        </a:p>
      </dgm:t>
    </dgm:pt>
    <dgm:pt modelId="{4C4662BC-C1C0-40E2-BF94-A936228DBDB2}" type="sibTrans" cxnId="{BEA5A334-DA73-4EAF-A7D8-47C915496E38}">
      <dgm:prSet/>
      <dgm:spPr/>
      <dgm:t>
        <a:bodyPr/>
        <a:lstStyle/>
        <a:p>
          <a:endParaRPr lang="en-US"/>
        </a:p>
      </dgm:t>
    </dgm:pt>
    <dgm:pt modelId="{BE801233-73DA-4CA0-9D11-E89A3DD77401}">
      <dgm:prSet phldrT="[Text]"/>
      <dgm:spPr>
        <a:solidFill>
          <a:srgbClr val="0099FF"/>
        </a:solidFill>
        <a:ln w="25400" cap="flat" cmpd="sng" algn="ctr">
          <a:noFill/>
          <a:prstDash val="solid"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0" dirty="0">
              <a:solidFill>
                <a:sysClr val="window" lastClr="FFFFFF"/>
              </a:solidFill>
              <a:latin typeface="Microsoft Sans Serif"/>
              <a:ea typeface="+mn-ea"/>
              <a:cs typeface="+mn-cs"/>
            </a:rPr>
            <a:t>Medium</a:t>
          </a:r>
        </a:p>
      </dgm:t>
    </dgm:pt>
    <dgm:pt modelId="{E429D956-F0F4-428C-97EF-CFD74505D514}" type="parTrans" cxnId="{4C09C38E-1C0E-4704-BE0F-A778B570D8C4}">
      <dgm:prSet/>
      <dgm:spPr/>
      <dgm:t>
        <a:bodyPr/>
        <a:lstStyle/>
        <a:p>
          <a:endParaRPr lang="en-US"/>
        </a:p>
      </dgm:t>
    </dgm:pt>
    <dgm:pt modelId="{130E14BA-5A80-43D7-9135-D79C96A383BD}" type="sibTrans" cxnId="{4C09C38E-1C0E-4704-BE0F-A778B570D8C4}">
      <dgm:prSet/>
      <dgm:spPr/>
      <dgm:t>
        <a:bodyPr/>
        <a:lstStyle/>
        <a:p>
          <a:endParaRPr lang="en-US"/>
        </a:p>
      </dgm:t>
    </dgm:pt>
    <dgm:pt modelId="{ACEA4DF9-7DBD-4ECC-BEFB-482FADB56D4B}">
      <dgm:prSet phldrT="[Text]"/>
      <dgm:spPr>
        <a:solidFill>
          <a:srgbClr val="FE8637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Microsoft Sans Serif"/>
              <a:ea typeface="+mn-ea"/>
              <a:cs typeface="+mn-cs"/>
            </a:rPr>
            <a:t>High</a:t>
          </a:r>
        </a:p>
      </dgm:t>
    </dgm:pt>
    <dgm:pt modelId="{BA113003-175C-4ED0-8E09-5C51697B3573}" type="parTrans" cxnId="{1F65E05F-00F2-447E-89ED-BF91DE252CB2}">
      <dgm:prSet/>
      <dgm:spPr/>
      <dgm:t>
        <a:bodyPr/>
        <a:lstStyle/>
        <a:p>
          <a:endParaRPr lang="en-US"/>
        </a:p>
      </dgm:t>
    </dgm:pt>
    <dgm:pt modelId="{AE714727-D957-4232-88D5-6CD26B1EB5B4}" type="sibTrans" cxnId="{1F65E05F-00F2-447E-89ED-BF91DE252CB2}">
      <dgm:prSet/>
      <dgm:spPr/>
      <dgm:t>
        <a:bodyPr/>
        <a:lstStyle/>
        <a:p>
          <a:endParaRPr lang="en-US"/>
        </a:p>
      </dgm:t>
    </dgm:pt>
    <dgm:pt modelId="{1DA39963-229B-4776-A298-539FB64F98CC}">
      <dgm:prSet phldrT="[Text]"/>
      <dgm:spPr>
        <a:solidFill>
          <a:srgbClr val="FE8637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>
              <a:solidFill>
                <a:sysClr val="window" lastClr="FFFFFF"/>
              </a:solidFill>
              <a:latin typeface="Microsoft Sans Serif"/>
              <a:ea typeface="+mn-ea"/>
              <a:cs typeface="+mn-cs"/>
            </a:rPr>
            <a:t>Life Threat</a:t>
          </a:r>
        </a:p>
      </dgm:t>
    </dgm:pt>
    <dgm:pt modelId="{572762E2-7232-41FE-B386-CA2BF21808D1}" type="parTrans" cxnId="{8866DE17-0411-42FC-AA16-15766148A3E0}">
      <dgm:prSet/>
      <dgm:spPr/>
      <dgm:t>
        <a:bodyPr/>
        <a:lstStyle/>
        <a:p>
          <a:endParaRPr lang="en-US"/>
        </a:p>
      </dgm:t>
    </dgm:pt>
    <dgm:pt modelId="{DC41D606-59C3-420D-A927-D836AB80DF36}" type="sibTrans" cxnId="{8866DE17-0411-42FC-AA16-15766148A3E0}">
      <dgm:prSet/>
      <dgm:spPr/>
      <dgm:t>
        <a:bodyPr/>
        <a:lstStyle/>
        <a:p>
          <a:endParaRPr lang="en-US"/>
        </a:p>
      </dgm:t>
    </dgm:pt>
    <dgm:pt modelId="{C447E119-3DB3-473E-9157-C242C49544B2}" type="pres">
      <dgm:prSet presAssocID="{4B9F5C54-C775-415B-8712-105541C46EAA}" presName="matrix" presStyleCnt="0">
        <dgm:presLayoutVars>
          <dgm:chMax val="1"/>
          <dgm:dir/>
          <dgm:resizeHandles val="exact"/>
        </dgm:presLayoutVars>
      </dgm:prSet>
      <dgm:spPr/>
    </dgm:pt>
    <dgm:pt modelId="{0F677454-1A20-4B55-8E97-9403C3A90289}" type="pres">
      <dgm:prSet presAssocID="{4B9F5C54-C775-415B-8712-105541C46EAA}" presName="diamond" presStyleLbl="bgShp" presStyleIdx="0" presStyleCnt="1"/>
      <dgm:spPr>
        <a:xfrm>
          <a:off x="1193057" y="0"/>
          <a:ext cx="4302285" cy="4302285"/>
        </a:xfrm>
        <a:prstGeom prst="diamond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70D9C9C-63AE-4828-8FC5-37A69E11E1E1}" type="pres">
      <dgm:prSet presAssocID="{4B9F5C54-C775-415B-8712-105541C46EAA}" presName="quad1" presStyleLbl="node1" presStyleIdx="0" presStyleCnt="4">
        <dgm:presLayoutVars>
          <dgm:chMax val="0"/>
          <dgm:chPref val="0"/>
          <dgm:bulletEnabled val="1"/>
        </dgm:presLayoutVars>
      </dgm:prSet>
      <dgm:spPr>
        <a:xfrm>
          <a:off x="1601775" y="408717"/>
          <a:ext cx="1677891" cy="1677891"/>
        </a:xfrm>
        <a:prstGeom prst="roundRect">
          <a:avLst/>
        </a:prstGeom>
      </dgm:spPr>
    </dgm:pt>
    <dgm:pt modelId="{CD3F8D5D-0AC5-4F86-93CD-13FA60A08B4E}" type="pres">
      <dgm:prSet presAssocID="{4B9F5C54-C775-415B-8712-105541C46EAA}" presName="quad2" presStyleLbl="node1" presStyleIdx="1" presStyleCnt="4">
        <dgm:presLayoutVars>
          <dgm:chMax val="0"/>
          <dgm:chPref val="0"/>
          <dgm:bulletEnabled val="1"/>
        </dgm:presLayoutVars>
      </dgm:prSet>
      <dgm:spPr>
        <a:xfrm>
          <a:off x="3408734" y="408717"/>
          <a:ext cx="1677891" cy="1677891"/>
        </a:xfrm>
        <a:prstGeom prst="roundRect">
          <a:avLst/>
        </a:prstGeom>
      </dgm:spPr>
    </dgm:pt>
    <dgm:pt modelId="{BE4045A9-FBF5-40E9-85C1-028A3F986B67}" type="pres">
      <dgm:prSet presAssocID="{4B9F5C54-C775-415B-8712-105541C46EAA}" presName="quad3" presStyleLbl="node1" presStyleIdx="2" presStyleCnt="4">
        <dgm:presLayoutVars>
          <dgm:chMax val="0"/>
          <dgm:chPref val="0"/>
          <dgm:bulletEnabled val="1"/>
        </dgm:presLayoutVars>
      </dgm:prSet>
      <dgm:spPr>
        <a:xfrm>
          <a:off x="1601775" y="2215676"/>
          <a:ext cx="1677891" cy="1677891"/>
        </a:xfrm>
        <a:prstGeom prst="roundRect">
          <a:avLst/>
        </a:prstGeom>
      </dgm:spPr>
    </dgm:pt>
    <dgm:pt modelId="{D2B3B2F9-F736-4AE0-BF66-4973598730E4}" type="pres">
      <dgm:prSet presAssocID="{4B9F5C54-C775-415B-8712-105541C46EAA}" presName="quad4" presStyleLbl="node1" presStyleIdx="3" presStyleCnt="4">
        <dgm:presLayoutVars>
          <dgm:chMax val="0"/>
          <dgm:chPref val="0"/>
          <dgm:bulletEnabled val="1"/>
        </dgm:presLayoutVars>
      </dgm:prSet>
      <dgm:spPr>
        <a:xfrm>
          <a:off x="3408734" y="2215676"/>
          <a:ext cx="1677891" cy="1677891"/>
        </a:xfrm>
        <a:prstGeom prst="roundRect">
          <a:avLst/>
        </a:prstGeom>
      </dgm:spPr>
    </dgm:pt>
  </dgm:ptLst>
  <dgm:cxnLst>
    <dgm:cxn modelId="{8866DE17-0411-42FC-AA16-15766148A3E0}" srcId="{4B9F5C54-C775-415B-8712-105541C46EAA}" destId="{1DA39963-229B-4776-A298-539FB64F98CC}" srcOrd="3" destOrd="0" parTransId="{572762E2-7232-41FE-B386-CA2BF21808D1}" sibTransId="{DC41D606-59C3-420D-A927-D836AB80DF36}"/>
    <dgm:cxn modelId="{BEA5A334-DA73-4EAF-A7D8-47C915496E38}" srcId="{4B9F5C54-C775-415B-8712-105541C46EAA}" destId="{2673F499-63FD-4602-B7C5-940C029588FC}" srcOrd="0" destOrd="0" parTransId="{58E1E774-E066-4AF9-9484-83E8A9BA707B}" sibTransId="{4C4662BC-C1C0-40E2-BF94-A936228DBDB2}"/>
    <dgm:cxn modelId="{1F65E05F-00F2-447E-89ED-BF91DE252CB2}" srcId="{4B9F5C54-C775-415B-8712-105541C46EAA}" destId="{ACEA4DF9-7DBD-4ECC-BEFB-482FADB56D4B}" srcOrd="2" destOrd="0" parTransId="{BA113003-175C-4ED0-8E09-5C51697B3573}" sibTransId="{AE714727-D957-4232-88D5-6CD26B1EB5B4}"/>
    <dgm:cxn modelId="{54854B69-D629-4E32-AADE-BA3EF0299104}" type="presOf" srcId="{1DA39963-229B-4776-A298-539FB64F98CC}" destId="{D2B3B2F9-F736-4AE0-BF66-4973598730E4}" srcOrd="0" destOrd="0" presId="urn:microsoft.com/office/officeart/2005/8/layout/matrix3"/>
    <dgm:cxn modelId="{C2F9C04A-CED0-488B-A86A-90BA2702C10B}" type="presOf" srcId="{2673F499-63FD-4602-B7C5-940C029588FC}" destId="{F70D9C9C-63AE-4828-8FC5-37A69E11E1E1}" srcOrd="0" destOrd="0" presId="urn:microsoft.com/office/officeart/2005/8/layout/matrix3"/>
    <dgm:cxn modelId="{29C93680-8DA4-4341-A529-E80FF697F482}" type="presOf" srcId="{ACEA4DF9-7DBD-4ECC-BEFB-482FADB56D4B}" destId="{BE4045A9-FBF5-40E9-85C1-028A3F986B67}" srcOrd="0" destOrd="0" presId="urn:microsoft.com/office/officeart/2005/8/layout/matrix3"/>
    <dgm:cxn modelId="{4C09C38E-1C0E-4704-BE0F-A778B570D8C4}" srcId="{4B9F5C54-C775-415B-8712-105541C46EAA}" destId="{BE801233-73DA-4CA0-9D11-E89A3DD77401}" srcOrd="1" destOrd="0" parTransId="{E429D956-F0F4-428C-97EF-CFD74505D514}" sibTransId="{130E14BA-5A80-43D7-9135-D79C96A383BD}"/>
    <dgm:cxn modelId="{2C0413A9-C6BF-46E0-95F3-2D3261DBEAC1}" type="presOf" srcId="{4B9F5C54-C775-415B-8712-105541C46EAA}" destId="{C447E119-3DB3-473E-9157-C242C49544B2}" srcOrd="0" destOrd="0" presId="urn:microsoft.com/office/officeart/2005/8/layout/matrix3"/>
    <dgm:cxn modelId="{76A0F1B9-C214-42DB-AA4A-7DC88D954B14}" type="presOf" srcId="{BE801233-73DA-4CA0-9D11-E89A3DD77401}" destId="{CD3F8D5D-0AC5-4F86-93CD-13FA60A08B4E}" srcOrd="0" destOrd="0" presId="urn:microsoft.com/office/officeart/2005/8/layout/matrix3"/>
    <dgm:cxn modelId="{27167FA0-A36E-4615-9E46-D84AD75BA88A}" type="presParOf" srcId="{C447E119-3DB3-473E-9157-C242C49544B2}" destId="{0F677454-1A20-4B55-8E97-9403C3A90289}" srcOrd="0" destOrd="0" presId="urn:microsoft.com/office/officeart/2005/8/layout/matrix3"/>
    <dgm:cxn modelId="{EA3804CB-B667-4F4C-84C3-8052E59D75FE}" type="presParOf" srcId="{C447E119-3DB3-473E-9157-C242C49544B2}" destId="{F70D9C9C-63AE-4828-8FC5-37A69E11E1E1}" srcOrd="1" destOrd="0" presId="urn:microsoft.com/office/officeart/2005/8/layout/matrix3"/>
    <dgm:cxn modelId="{257DE38B-AF96-4CCF-863C-526CE514B280}" type="presParOf" srcId="{C447E119-3DB3-473E-9157-C242C49544B2}" destId="{CD3F8D5D-0AC5-4F86-93CD-13FA60A08B4E}" srcOrd="2" destOrd="0" presId="urn:microsoft.com/office/officeart/2005/8/layout/matrix3"/>
    <dgm:cxn modelId="{8F77F111-7910-40E5-B20F-3B5C0FCF1383}" type="presParOf" srcId="{C447E119-3DB3-473E-9157-C242C49544B2}" destId="{BE4045A9-FBF5-40E9-85C1-028A3F986B67}" srcOrd="3" destOrd="0" presId="urn:microsoft.com/office/officeart/2005/8/layout/matrix3"/>
    <dgm:cxn modelId="{54B45A1C-1EE4-4E9E-82FA-B43F79267D58}" type="presParOf" srcId="{C447E119-3DB3-473E-9157-C242C49544B2}" destId="{D2B3B2F9-F736-4AE0-BF66-4973598730E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77454-1A20-4B55-8E97-9403C3A90289}">
      <dsp:nvSpPr>
        <dsp:cNvPr id="0" name=""/>
        <dsp:cNvSpPr/>
      </dsp:nvSpPr>
      <dsp:spPr>
        <a:xfrm>
          <a:off x="893017" y="0"/>
          <a:ext cx="4302285" cy="4302285"/>
        </a:xfrm>
        <a:prstGeom prst="diamond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D9C9C-63AE-4828-8FC5-37A69E11E1E1}">
      <dsp:nvSpPr>
        <dsp:cNvPr id="0" name=""/>
        <dsp:cNvSpPr/>
      </dsp:nvSpPr>
      <dsp:spPr>
        <a:xfrm>
          <a:off x="1301734" y="408717"/>
          <a:ext cx="1677891" cy="1677891"/>
        </a:xfrm>
        <a:prstGeom prst="roundRect">
          <a:avLst/>
        </a:prstGeom>
        <a:solidFill>
          <a:srgbClr val="0099CC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Microsoft Sans Serif"/>
              <a:ea typeface="+mn-ea"/>
              <a:cs typeface="+mn-cs"/>
            </a:rPr>
            <a:t>Low</a:t>
          </a:r>
        </a:p>
      </dsp:txBody>
      <dsp:txXfrm>
        <a:off x="1383642" y="490625"/>
        <a:ext cx="1514075" cy="1514075"/>
      </dsp:txXfrm>
    </dsp:sp>
    <dsp:sp modelId="{CD3F8D5D-0AC5-4F86-93CD-13FA60A08B4E}">
      <dsp:nvSpPr>
        <dsp:cNvPr id="0" name=""/>
        <dsp:cNvSpPr/>
      </dsp:nvSpPr>
      <dsp:spPr>
        <a:xfrm>
          <a:off x="3108694" y="408717"/>
          <a:ext cx="1677891" cy="1677891"/>
        </a:xfrm>
        <a:prstGeom prst="roundRect">
          <a:avLst/>
        </a:prstGeom>
        <a:solidFill>
          <a:srgbClr val="0099FF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ysClr val="window" lastClr="FFFFFF"/>
              </a:solidFill>
              <a:latin typeface="Microsoft Sans Serif"/>
              <a:ea typeface="+mn-ea"/>
              <a:cs typeface="+mn-cs"/>
            </a:rPr>
            <a:t>Medium</a:t>
          </a:r>
        </a:p>
      </dsp:txBody>
      <dsp:txXfrm>
        <a:off x="3190602" y="490625"/>
        <a:ext cx="1514075" cy="1514075"/>
      </dsp:txXfrm>
    </dsp:sp>
    <dsp:sp modelId="{BE4045A9-FBF5-40E9-85C1-028A3F986B67}">
      <dsp:nvSpPr>
        <dsp:cNvPr id="0" name=""/>
        <dsp:cNvSpPr/>
      </dsp:nvSpPr>
      <dsp:spPr>
        <a:xfrm>
          <a:off x="1301734" y="2215676"/>
          <a:ext cx="1677891" cy="1677891"/>
        </a:xfrm>
        <a:prstGeom prst="roundRect">
          <a:avLst/>
        </a:prstGeom>
        <a:solidFill>
          <a:srgbClr val="FE8637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Microsoft Sans Serif"/>
              <a:ea typeface="+mn-ea"/>
              <a:cs typeface="+mn-cs"/>
            </a:rPr>
            <a:t>High</a:t>
          </a:r>
        </a:p>
      </dsp:txBody>
      <dsp:txXfrm>
        <a:off x="1383642" y="2297584"/>
        <a:ext cx="1514075" cy="1514075"/>
      </dsp:txXfrm>
    </dsp:sp>
    <dsp:sp modelId="{D2B3B2F9-F736-4AE0-BF66-4973598730E4}">
      <dsp:nvSpPr>
        <dsp:cNvPr id="0" name=""/>
        <dsp:cNvSpPr/>
      </dsp:nvSpPr>
      <dsp:spPr>
        <a:xfrm>
          <a:off x="3108694" y="2215676"/>
          <a:ext cx="1677891" cy="1677891"/>
        </a:xfrm>
        <a:prstGeom prst="roundRect">
          <a:avLst/>
        </a:prstGeom>
        <a:solidFill>
          <a:srgbClr val="FE8637"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" lastClr="FFFFFF"/>
              </a:solidFill>
              <a:latin typeface="Microsoft Sans Serif"/>
              <a:ea typeface="+mn-ea"/>
              <a:cs typeface="+mn-cs"/>
            </a:rPr>
            <a:t>Life Threat</a:t>
          </a:r>
        </a:p>
      </dsp:txBody>
      <dsp:txXfrm>
        <a:off x="3190602" y="2297584"/>
        <a:ext cx="1514075" cy="1514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D00D7-73A7-42FE-9D93-E5F87EC2B585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0E0B3-638D-4BAB-B79C-ED77FC8853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45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97138" y="284163"/>
            <a:ext cx="2001837" cy="1501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Here is how we will define severity…with examples to follow.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2C8973-FA78-4642-937D-520F74506F3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8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7315200" y="6126163"/>
            <a:ext cx="1752600" cy="59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48" y="6269301"/>
            <a:ext cx="2633104" cy="372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9CD98-76EF-485A-BFDE-8E8D5F5B96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00" y="1699682"/>
            <a:ext cx="4863772" cy="1556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C32B6E-7786-4E9F-9672-50F7EF3109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06645" y="916168"/>
            <a:ext cx="4504964" cy="45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0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5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86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4416A-9932-4CE8-84FB-D1AFF19E42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A758F-A290-485E-9B5B-02EB078068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934200"/>
          </a:xfrm>
          <a:prstGeom prst="rect">
            <a:avLst/>
          </a:prstGeom>
          <a:solidFill>
            <a:srgbClr val="002C79"/>
          </a:solidFill>
          <a:ln>
            <a:noFill/>
          </a:ln>
          <a:effectLst/>
        </p:spPr>
      </p:pic>
      <p:sp>
        <p:nvSpPr>
          <p:cNvPr id="8" name="Rectangle 7"/>
          <p:cNvSpPr/>
          <p:nvPr userDrawn="1"/>
        </p:nvSpPr>
        <p:spPr>
          <a:xfrm>
            <a:off x="7315200" y="6158617"/>
            <a:ext cx="1666604" cy="685800"/>
          </a:xfrm>
          <a:prstGeom prst="rect">
            <a:avLst/>
          </a:prstGeom>
          <a:solidFill>
            <a:srgbClr val="003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48" y="6269301"/>
            <a:ext cx="2633104" cy="3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26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3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282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10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2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20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8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44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00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17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1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2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9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97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2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3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4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18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4416A-9932-4CE8-84FB-D1AFF19E427A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A758F-A290-485E-9B5B-02EB0780684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075" name="Picture 3" descr="E:\Step2.0 Power Point Template\Step2.0 Slide3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6"/>
            <a:ext cx="915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Step2.0 Power Point Template\Step2.0 Slide2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0"/>
            <a:ext cx="9172333" cy="687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/>
          <a:srcRect l="9734" b="71808"/>
          <a:stretch/>
        </p:blipFill>
        <p:spPr>
          <a:xfrm>
            <a:off x="-10506" y="6086937"/>
            <a:ext cx="2372706" cy="797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/>
          <a:srcRect l="9734" b="71808"/>
          <a:stretch/>
        </p:blipFill>
        <p:spPr>
          <a:xfrm>
            <a:off x="1981200" y="275239"/>
            <a:ext cx="7175499" cy="5744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5"/>
          <a:srcRect l="9734" b="71808"/>
          <a:stretch/>
        </p:blipFill>
        <p:spPr>
          <a:xfrm>
            <a:off x="6827574" y="6109104"/>
            <a:ext cx="2316426" cy="778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05" y="6371239"/>
            <a:ext cx="2364407" cy="3343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AAD51F-6693-4F6E-BDEE-0EF796E65E2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18902" y="6105302"/>
            <a:ext cx="752698" cy="7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4416A-9932-4CE8-84FB-D1AFF19E427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A758F-A290-485E-9B5B-02EB078068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5" name="Picture 3" descr="E:\Step2.0 Power Point Template\Step2.0 Slide3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6"/>
            <a:ext cx="915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Step2.0 Power Point Template\Step2.0 Slide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7315200" y="6126163"/>
            <a:ext cx="1752600" cy="595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87114"/>
            <a:ext cx="2364407" cy="33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/>
          <a:srcRect l="9734" b="71808"/>
          <a:stretch/>
        </p:blipFill>
        <p:spPr>
          <a:xfrm>
            <a:off x="-10506" y="6155724"/>
            <a:ext cx="2316426" cy="77847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981200" y="0"/>
            <a:ext cx="7157499" cy="6155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981200" y="21203"/>
            <a:ext cx="7157499" cy="1098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5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887FE-1056-43A4-9FE4-2415A90EA73C}" type="datetimeFigureOut">
              <a:rPr lang="en-US" smtClean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24357-628D-45C2-9B7D-03C69CF776C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098" name="Picture 2" descr="E:\Step2.0 Power Point Template\Step2.0 Slide3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469"/>
            <a:ext cx="915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/>
          <a:srcRect l="9734" b="71808"/>
          <a:stretch/>
        </p:blipFill>
        <p:spPr>
          <a:xfrm>
            <a:off x="1" y="5867400"/>
            <a:ext cx="1828800" cy="101246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315200" y="6126163"/>
            <a:ext cx="1752600" cy="59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48" y="6269301"/>
            <a:ext cx="2633104" cy="372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9AA07C-3EAB-44F7-97B5-C38503802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93122"/>
            <a:ext cx="926456" cy="9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3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52400"/>
            <a:ext cx="9144000" cy="1470025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STEP  TRAINING PRESENTATION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083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ADD AN OBSERVATION </a:t>
            </a:r>
          </a:p>
        </p:txBody>
      </p:sp>
    </p:spTree>
    <p:extLst>
      <p:ext uri="{BB962C8B-B14F-4D97-AF65-F5344CB8AC3E}">
        <p14:creationId xmlns:p14="http://schemas.microsoft.com/office/powerpoint/2010/main" val="1774881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333" t="26285" r="70000" b="9980"/>
          <a:stretch/>
        </p:blipFill>
        <p:spPr>
          <a:xfrm>
            <a:off x="304800" y="838200"/>
            <a:ext cx="2764465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9265" y="1792069"/>
            <a:ext cx="59985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Begin typing the project name and projects you are assigned to (with that spelling) will auto-populate. Select the desired project. </a:t>
            </a:r>
          </a:p>
        </p:txBody>
      </p:sp>
    </p:spTree>
    <p:extLst>
      <p:ext uri="{BB962C8B-B14F-4D97-AF65-F5344CB8AC3E}">
        <p14:creationId xmlns:p14="http://schemas.microsoft.com/office/powerpoint/2010/main" val="212213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333" t="27767" r="71667" b="11463"/>
          <a:stretch/>
        </p:blipFill>
        <p:spPr>
          <a:xfrm>
            <a:off x="457200" y="762000"/>
            <a:ext cx="2667000" cy="4556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809685"/>
            <a:ext cx="5410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Select the Observation date field and the current month will appear. Select the date of the observation. </a:t>
            </a:r>
          </a:p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Note</a:t>
            </a:r>
          </a:p>
          <a:p>
            <a:pPr algn="ctr"/>
            <a:r>
              <a:rPr lang="en-US" sz="3600" b="1" dirty="0"/>
              <a:t>Month and year can be changed.</a:t>
            </a:r>
          </a:p>
        </p:txBody>
      </p:sp>
    </p:spTree>
    <p:extLst>
      <p:ext uri="{BB962C8B-B14F-4D97-AF65-F5344CB8AC3E}">
        <p14:creationId xmlns:p14="http://schemas.microsoft.com/office/powerpoint/2010/main" val="268185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333" t="27768" r="71667" b="12944"/>
          <a:stretch/>
        </p:blipFill>
        <p:spPr>
          <a:xfrm>
            <a:off x="228599" y="712762"/>
            <a:ext cx="2864181" cy="47736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1958876"/>
            <a:ext cx="55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Select the Hour, Minute, and AM/PM field to set the time the observation was conducted. </a:t>
            </a:r>
          </a:p>
        </p:txBody>
      </p:sp>
    </p:spTree>
    <p:extLst>
      <p:ext uri="{BB962C8B-B14F-4D97-AF65-F5344CB8AC3E}">
        <p14:creationId xmlns:p14="http://schemas.microsoft.com/office/powerpoint/2010/main" val="320379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2727"/>
          <a:stretch/>
        </p:blipFill>
        <p:spPr>
          <a:xfrm>
            <a:off x="241005" y="755171"/>
            <a:ext cx="3111795" cy="4615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sp>
        <p:nvSpPr>
          <p:cNvPr id="3" name="Oval 2"/>
          <p:cNvSpPr/>
          <p:nvPr/>
        </p:nvSpPr>
        <p:spPr>
          <a:xfrm>
            <a:off x="533400" y="5105400"/>
            <a:ext cx="1143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609600"/>
            <a:ext cx="5715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During a Paired Observation add the name of the other observer in the Secondary Inspector field. Select </a:t>
            </a:r>
          </a:p>
          <a:p>
            <a:pPr algn="ctr"/>
            <a:r>
              <a:rPr lang="en-US" sz="3600" b="1" dirty="0"/>
              <a:t>Start Observation</a:t>
            </a:r>
          </a:p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Note</a:t>
            </a:r>
          </a:p>
          <a:p>
            <a:pPr algn="ctr"/>
            <a:r>
              <a:rPr lang="en-US" sz="3600" b="1" dirty="0"/>
              <a:t>Secondary Inspector must be a trained observer who is in SafetyNet.</a:t>
            </a:r>
          </a:p>
        </p:txBody>
      </p:sp>
      <p:sp>
        <p:nvSpPr>
          <p:cNvPr id="6" name="Oval 5"/>
          <p:cNvSpPr/>
          <p:nvPr/>
        </p:nvSpPr>
        <p:spPr>
          <a:xfrm>
            <a:off x="1143000" y="762000"/>
            <a:ext cx="12954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00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254" t="23674" r="45290" b="38048"/>
          <a:stretch/>
        </p:blipFill>
        <p:spPr>
          <a:xfrm>
            <a:off x="76200" y="1054608"/>
            <a:ext cx="4343400" cy="3822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231880"/>
            <a:ext cx="441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Select the Observation Type field and click on the desired observation type. Select STEP for a STEP Observation.</a:t>
            </a:r>
          </a:p>
        </p:txBody>
      </p:sp>
    </p:spTree>
    <p:extLst>
      <p:ext uri="{BB962C8B-B14F-4D97-AF65-F5344CB8AC3E}">
        <p14:creationId xmlns:p14="http://schemas.microsoft.com/office/powerpoint/2010/main" val="300068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666" t="36660" r="18318" b="17392"/>
          <a:stretch/>
        </p:blipFill>
        <p:spPr>
          <a:xfrm>
            <a:off x="152400" y="762000"/>
            <a:ext cx="3596148" cy="4641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1231880"/>
            <a:ext cx="441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Select the Contractor field to choose the contractor or area to be observed. The Observation Screen will automatically appear.</a:t>
            </a:r>
          </a:p>
        </p:txBody>
      </p:sp>
    </p:spTree>
    <p:extLst>
      <p:ext uri="{BB962C8B-B14F-4D97-AF65-F5344CB8AC3E}">
        <p14:creationId xmlns:p14="http://schemas.microsoft.com/office/powerpoint/2010/main" val="1386390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OBSERVATION SCREEN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419600"/>
            <a:ext cx="957905" cy="1333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68" t="1854" r="1910" b="1638"/>
          <a:stretch/>
        </p:blipFill>
        <p:spPr>
          <a:xfrm>
            <a:off x="637076" y="632092"/>
            <a:ext cx="7869848" cy="493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79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96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Observation Comments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266" t="42860" r="73651" b="42625"/>
          <a:stretch/>
        </p:blipFill>
        <p:spPr>
          <a:xfrm>
            <a:off x="76200" y="2209799"/>
            <a:ext cx="4038600" cy="1929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1709678"/>
            <a:ext cx="441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Provide general information about the observation in the Observation Comments Field.</a:t>
            </a:r>
          </a:p>
        </p:txBody>
      </p:sp>
    </p:spTree>
    <p:extLst>
      <p:ext uri="{BB962C8B-B14F-4D97-AF65-F5344CB8AC3E}">
        <p14:creationId xmlns:p14="http://schemas.microsoft.com/office/powerpoint/2010/main" val="2954727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538151"/>
            <a:ext cx="9067800" cy="805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174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General Observations section is used to enter any behavior, condition, or process not covered by the STEP observation checklist. </a:t>
            </a:r>
          </a:p>
        </p:txBody>
      </p:sp>
    </p:spTree>
    <p:extLst>
      <p:ext uri="{BB962C8B-B14F-4D97-AF65-F5344CB8AC3E}">
        <p14:creationId xmlns:p14="http://schemas.microsoft.com/office/powerpoint/2010/main" val="1830978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258" t="34600" r="44167" b="52548"/>
          <a:stretch/>
        </p:blipFill>
        <p:spPr>
          <a:xfrm>
            <a:off x="131928" y="1371600"/>
            <a:ext cx="4405744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8144" y="838200"/>
            <a:ext cx="4585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When entering a safe behavior click the plus symbol. Each time the + is selected the number increases by 1.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0000" t="55213" r="46667" b="31869"/>
          <a:stretch/>
        </p:blipFill>
        <p:spPr>
          <a:xfrm>
            <a:off x="131928" y="3276600"/>
            <a:ext cx="4405744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0" y="31634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Press CTRL + click the plus symbol to add comments to a safe behavior or click the down arrow and select the word ‘Safe’. 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703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28600"/>
            <a:ext cx="696024" cy="574516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904999" y="1440912"/>
            <a:ext cx="7239001" cy="419788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PURPOSE 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chemeClr val="tx2"/>
                </a:solidFill>
              </a:rPr>
              <a:t>BEFORE YOU START</a:t>
            </a:r>
          </a:p>
          <a:p>
            <a:pPr>
              <a:spcBef>
                <a:spcPts val="1800"/>
              </a:spcBef>
            </a:pPr>
            <a:r>
              <a:rPr lang="en-US" dirty="0"/>
              <a:t>INITIAL LOG IN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chemeClr val="tx2"/>
                </a:solidFill>
              </a:rPr>
              <a:t>ADD AN OBSERVATION</a:t>
            </a:r>
          </a:p>
          <a:p>
            <a:pPr>
              <a:spcBef>
                <a:spcPts val="1800"/>
              </a:spcBef>
            </a:pPr>
            <a:r>
              <a:rPr lang="en-US" dirty="0"/>
              <a:t>UPDATE AN OBSERVATION 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chemeClr val="tx2"/>
                </a:solidFill>
              </a:rPr>
              <a:t>FIND/EDIT AN OBSERVATION </a:t>
            </a:r>
          </a:p>
          <a:p>
            <a:pPr>
              <a:spcBef>
                <a:spcPts val="1800"/>
              </a:spcBef>
            </a:pPr>
            <a:r>
              <a:rPr lang="en-US" dirty="0"/>
              <a:t>CONCLUSION</a:t>
            </a:r>
            <a:endParaRPr lang="en-US" dirty="0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31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990600"/>
            <a:ext cx="449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 delete a safe behavior select the down arrow and click on an entry. 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Select Delete and click Ok to delete behavior when confirmation box appears.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804" t="30862" r="37032" b="29703"/>
          <a:stretch/>
        </p:blipFill>
        <p:spPr>
          <a:xfrm>
            <a:off x="235528" y="2209800"/>
            <a:ext cx="4107872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000" t="55213" r="46667" b="31869"/>
          <a:stretch/>
        </p:blipFill>
        <p:spPr>
          <a:xfrm>
            <a:off x="235528" y="762000"/>
            <a:ext cx="4107872" cy="12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466" t="51127" r="53333" b="35830"/>
          <a:stretch/>
        </p:blipFill>
        <p:spPr>
          <a:xfrm>
            <a:off x="311693" y="762000"/>
            <a:ext cx="2971800" cy="1433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45" t="4046" r="4857" b="4046"/>
          <a:stretch/>
        </p:blipFill>
        <p:spPr>
          <a:xfrm>
            <a:off x="4198144" y="685800"/>
            <a:ext cx="4869656" cy="4794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2395478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For an At-Risk Behavior, select the + and the Behaviors – At-Risk Details window will appear.</a:t>
            </a:r>
          </a:p>
        </p:txBody>
      </p:sp>
    </p:spTree>
    <p:extLst>
      <p:ext uri="{BB962C8B-B14F-4D97-AF65-F5344CB8AC3E}">
        <p14:creationId xmlns:p14="http://schemas.microsoft.com/office/powerpoint/2010/main" val="2772245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1539657"/>
            <a:ext cx="457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Select the down arrow for Activator and choose the reason you believe the At-Risk behavior occurred based on what you saw and your conversation with people in the area.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167" t="17391" r="43333" b="52964"/>
          <a:stretch/>
        </p:blipFill>
        <p:spPr>
          <a:xfrm>
            <a:off x="228600" y="1467556"/>
            <a:ext cx="4191000" cy="31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167" t="29249" r="45833" b="57411"/>
          <a:stretch/>
        </p:blipFill>
        <p:spPr>
          <a:xfrm>
            <a:off x="76200" y="1981200"/>
            <a:ext cx="4267200" cy="160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1066800"/>
            <a:ext cx="457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Select the down arrow for At-Risk Behaviors – Severity choose Low, Medium, High, or Life Threat based on the probability of an injury, the likely severity of that injury, and your conversation with people in the area. </a:t>
            </a:r>
          </a:p>
        </p:txBody>
      </p:sp>
    </p:spTree>
    <p:extLst>
      <p:ext uri="{BB962C8B-B14F-4D97-AF65-F5344CB8AC3E}">
        <p14:creationId xmlns:p14="http://schemas.microsoft.com/office/powerpoint/2010/main" val="1447190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76347895"/>
              </p:ext>
            </p:extLst>
          </p:nvPr>
        </p:nvGraphicFramePr>
        <p:xfrm>
          <a:off x="1558268" y="1219200"/>
          <a:ext cx="6088320" cy="4302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3999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1" tIns="45657" rIns="91311" bIns="45657" anchor="ctr"/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1F497D"/>
                </a:solidFill>
                <a:latin typeface="+mj-lt"/>
                <a:ea typeface="+mj-ea"/>
                <a:cs typeface="Verdana"/>
              </a:rPr>
              <a:t>Define Severity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4590" y="838200"/>
            <a:ext cx="1842172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Probability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1241317" y="2991974"/>
            <a:ext cx="1431802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Severity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093797" y="2209800"/>
            <a:ext cx="646002" cy="3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7" tIns="45637" rIns="91277" bIns="45637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Arial" pitchFamily="34" charset="0"/>
              </a:rPr>
              <a:t>Low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2027668" y="4114800"/>
            <a:ext cx="697298" cy="3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7" tIns="45637" rIns="91277" bIns="45637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Arial" pitchFamily="34" charset="0"/>
              </a:rPr>
              <a:t>High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371557" y="1219200"/>
            <a:ext cx="646002" cy="3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7" tIns="45637" rIns="91277" bIns="45637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Arial" pitchFamily="34" charset="0"/>
              </a:rPr>
              <a:t>Low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5198071" y="1219200"/>
            <a:ext cx="697298" cy="3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7" tIns="45637" rIns="91277" bIns="45637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ysClr val="windowText" lastClr="000000"/>
                </a:solidFill>
                <a:latin typeface="Arial" pitchFamily="34" charset="0"/>
              </a:rPr>
              <a:t>High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82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77454-1A20-4B55-8E97-9403C3A90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0F677454-1A20-4B55-8E97-9403C3A902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0D9C9C-63AE-4828-8FC5-37A69E11E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F70D9C9C-63AE-4828-8FC5-37A69E11E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D3F8D5D-0AC5-4F86-93CD-13FA60A08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CD3F8D5D-0AC5-4F86-93CD-13FA60A08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4045A9-FBF5-40E9-85C1-028A3F986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BE4045A9-FBF5-40E9-85C1-028A3F986B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B3B2F9-F736-4AE0-BF66-49735987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D2B3B2F9-F736-4AE0-BF66-497359873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9" grpId="0"/>
      <p:bldP spid="10" grpId="0"/>
      <p:bldP spid="15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499" t="34437" r="32916" b="51482"/>
          <a:stretch/>
        </p:blipFill>
        <p:spPr>
          <a:xfrm>
            <a:off x="152400" y="1027090"/>
            <a:ext cx="4419600" cy="1182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694" t="35320" r="33019" b="33696"/>
          <a:stretch/>
        </p:blipFill>
        <p:spPr>
          <a:xfrm>
            <a:off x="457200" y="2819400"/>
            <a:ext cx="4343400" cy="258364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90600" y="1331842"/>
            <a:ext cx="1123122" cy="4207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58956" y="3276600"/>
            <a:ext cx="1123122" cy="4207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1447800"/>
            <a:ext cx="4267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If the at-risk behavior was corrected select Corrected By and select who made the correction. Select Action Taken and choose the closest related action from the menu. </a:t>
            </a:r>
          </a:p>
        </p:txBody>
      </p:sp>
    </p:spTree>
    <p:extLst>
      <p:ext uri="{BB962C8B-B14F-4D97-AF65-F5344CB8AC3E}">
        <p14:creationId xmlns:p14="http://schemas.microsoft.com/office/powerpoint/2010/main" val="3981935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905" t="45553" r="37202" b="27007"/>
          <a:stretch/>
        </p:blipFill>
        <p:spPr>
          <a:xfrm>
            <a:off x="304800" y="705678"/>
            <a:ext cx="3733800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567" t="35178" r="32927" b="49048"/>
          <a:stretch/>
        </p:blipFill>
        <p:spPr>
          <a:xfrm>
            <a:off x="304800" y="3962400"/>
            <a:ext cx="4563288" cy="137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11556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Select the Completion Date, </a:t>
            </a:r>
            <a:r>
              <a:rPr lang="en-US" sz="3600" b="1" dirty="0"/>
              <a:t>Hour, Minute, and AM/PM field to enter information for when the</a:t>
            </a:r>
            <a:r>
              <a:rPr lang="en-US" sz="3600" b="1" dirty="0">
                <a:solidFill>
                  <a:prstClr val="black"/>
                </a:solidFill>
              </a:rPr>
              <a:t> correction was completed. </a:t>
            </a:r>
          </a:p>
        </p:txBody>
      </p:sp>
    </p:spTree>
    <p:extLst>
      <p:ext uri="{BB962C8B-B14F-4D97-AF65-F5344CB8AC3E}">
        <p14:creationId xmlns:p14="http://schemas.microsoft.com/office/powerpoint/2010/main" val="2538517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295" t="35274" r="37232" b="51052"/>
          <a:stretch/>
        </p:blipFill>
        <p:spPr>
          <a:xfrm>
            <a:off x="152400" y="762000"/>
            <a:ext cx="4232031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304" t="34778" r="36897" b="33864"/>
          <a:stretch/>
        </p:blipFill>
        <p:spPr>
          <a:xfrm>
            <a:off x="457200" y="2601741"/>
            <a:ext cx="3927231" cy="3037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1447800"/>
            <a:ext cx="4267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If the at-risk behavior was not corrected select Assigned To and select who will make the correction. Select Action Required and choose the closest related action for correction. </a:t>
            </a:r>
          </a:p>
        </p:txBody>
      </p:sp>
    </p:spTree>
    <p:extLst>
      <p:ext uri="{BB962C8B-B14F-4D97-AF65-F5344CB8AC3E}">
        <p14:creationId xmlns:p14="http://schemas.microsoft.com/office/powerpoint/2010/main" val="4120587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513" t="35407" r="32115" b="26284"/>
          <a:stretch/>
        </p:blipFill>
        <p:spPr>
          <a:xfrm>
            <a:off x="228600" y="1371600"/>
            <a:ext cx="4095545" cy="3222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1073527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Select Due Date and</a:t>
            </a:r>
            <a:r>
              <a:rPr lang="en-US" sz="3200" b="1" dirty="0"/>
              <a:t> enter a future date for</a:t>
            </a:r>
            <a:r>
              <a:rPr lang="en-US" sz="3200" b="1" dirty="0">
                <a:solidFill>
                  <a:prstClr val="black"/>
                </a:solidFill>
              </a:rPr>
              <a:t> correction completion.</a:t>
            </a:r>
          </a:p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This behavior will now show up as an Open Item in SafetyNet until it is corrected and closed out. </a:t>
            </a:r>
          </a:p>
        </p:txBody>
      </p:sp>
    </p:spTree>
    <p:extLst>
      <p:ext uri="{BB962C8B-B14F-4D97-AF65-F5344CB8AC3E}">
        <p14:creationId xmlns:p14="http://schemas.microsoft.com/office/powerpoint/2010/main" val="2518933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288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225" t="49111" r="32397" b="41391"/>
          <a:stretch/>
        </p:blipFill>
        <p:spPr>
          <a:xfrm>
            <a:off x="159542" y="3810000"/>
            <a:ext cx="8824913" cy="129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843" y="827544"/>
            <a:ext cx="78343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 the Comments/Behaviors field add comments concerning the at-risk behavior which was observed.</a:t>
            </a:r>
          </a:p>
          <a:p>
            <a:pPr algn="ctr"/>
            <a:r>
              <a:rPr lang="en-US" sz="2800" b="1" dirty="0"/>
              <a:t>In the Recommendation Comments field add details of the conversation about the at-risk behavior and corrections or plans for corrections. </a:t>
            </a:r>
          </a:p>
        </p:txBody>
      </p:sp>
    </p:spTree>
    <p:extLst>
      <p:ext uri="{BB962C8B-B14F-4D97-AF65-F5344CB8AC3E}">
        <p14:creationId xmlns:p14="http://schemas.microsoft.com/office/powerpoint/2010/main" val="1232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04800"/>
            <a:ext cx="696024" cy="574516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PURPOSE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1828800"/>
            <a:ext cx="708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For an observer to properly add a STEP observation into the SafetyNet database using a laptop or desktop computer.</a:t>
            </a:r>
          </a:p>
        </p:txBody>
      </p:sp>
    </p:spTree>
    <p:extLst>
      <p:ext uri="{BB962C8B-B14F-4D97-AF65-F5344CB8AC3E}">
        <p14:creationId xmlns:p14="http://schemas.microsoft.com/office/powerpoint/2010/main" val="2914635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00" t="62974" r="32000" b="27471"/>
          <a:stretch/>
        </p:blipFill>
        <p:spPr>
          <a:xfrm>
            <a:off x="152400" y="762000"/>
            <a:ext cx="6549787" cy="938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3935" y="1765280"/>
            <a:ext cx="49800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To add a Behavior Photo or Corrected Photo select UPLOAD for your choice and a SafetyNet – Browse for Images window will open.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166" t="9980" r="49167" b="41107"/>
          <a:stretch/>
        </p:blipFill>
        <p:spPr>
          <a:xfrm>
            <a:off x="152399" y="2209800"/>
            <a:ext cx="4040909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35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67" t="9980" r="73043" b="36661"/>
          <a:stretch/>
        </p:blipFill>
        <p:spPr>
          <a:xfrm>
            <a:off x="76200" y="888999"/>
            <a:ext cx="2590800" cy="4368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167" t="9980" r="49166" b="41107"/>
          <a:stretch/>
        </p:blipFill>
        <p:spPr>
          <a:xfrm>
            <a:off x="4724400" y="2846831"/>
            <a:ext cx="4114800" cy="2715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400" y="774918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Select Pictures and choose the desired photo. View photo information in the File field. Add Image Name and Description if desired and Submit. </a:t>
            </a:r>
          </a:p>
        </p:txBody>
      </p:sp>
    </p:spTree>
    <p:extLst>
      <p:ext uri="{BB962C8B-B14F-4D97-AF65-F5344CB8AC3E}">
        <p14:creationId xmlns:p14="http://schemas.microsoft.com/office/powerpoint/2010/main" val="1735913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000" t="72418" r="31667" b="15910"/>
          <a:stretch/>
        </p:blipFill>
        <p:spPr>
          <a:xfrm>
            <a:off x="788609" y="4191000"/>
            <a:ext cx="7566781" cy="129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774680"/>
            <a:ext cx="7467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If the behavior was observed once click Save &amp; Close. If this behavior occurred more than once during this observation input that number in the No. of Behaviors to add field then click Save &amp; Close. </a:t>
            </a:r>
          </a:p>
        </p:txBody>
      </p:sp>
    </p:spTree>
    <p:extLst>
      <p:ext uri="{BB962C8B-B14F-4D97-AF65-F5344CB8AC3E}">
        <p14:creationId xmlns:p14="http://schemas.microsoft.com/office/powerpoint/2010/main" val="2925916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7600" y="809685"/>
            <a:ext cx="533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Repeat these processes for each behavior observed in every category of the STEP observation until all behaviors are input.</a:t>
            </a:r>
          </a:p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Select Finish Observation to complete the observation input.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97" t="61315" r="73333" b="20356"/>
          <a:stretch/>
        </p:blipFill>
        <p:spPr>
          <a:xfrm>
            <a:off x="228600" y="1752600"/>
            <a:ext cx="3338671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67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UPDATE AN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4395" y="880408"/>
            <a:ext cx="5775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EDIT/CLOSE-OUT AN OPEN ITEM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0295" t="35274" r="37232" b="51052"/>
          <a:stretch/>
        </p:blipFill>
        <p:spPr>
          <a:xfrm>
            <a:off x="1614710" y="3234392"/>
            <a:ext cx="5914578" cy="20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16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UPDATE AN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6626" y="605522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(EDIT/CLOSE-OUT AN OPEN ITEM)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7600" y="2057400"/>
            <a:ext cx="533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To close out an Open Item hover above the Reports tab and select Open Issues Report.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500" t="14445" r="43333" b="57407"/>
          <a:stretch/>
        </p:blipFill>
        <p:spPr>
          <a:xfrm>
            <a:off x="851482" y="958126"/>
            <a:ext cx="2577517" cy="44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1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UPDATE AN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4726" y="545068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(EDIT/CLOSE-OUT AN OPEN ITEM)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666" t="7751" r="22499" b="63869"/>
          <a:stretch/>
        </p:blipFill>
        <p:spPr>
          <a:xfrm>
            <a:off x="574352" y="1143000"/>
            <a:ext cx="7995295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3579674"/>
            <a:ext cx="830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All open items for this observer will display on this page. Select ‘Edit’ to update or close out an open item.</a:t>
            </a:r>
          </a:p>
        </p:txBody>
      </p:sp>
    </p:spTree>
    <p:extLst>
      <p:ext uri="{BB962C8B-B14F-4D97-AF65-F5344CB8AC3E}">
        <p14:creationId xmlns:p14="http://schemas.microsoft.com/office/powerpoint/2010/main" val="3772335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UPDATE AN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6626" y="609094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(EDIT/CLOSE-OUT AN OPEN ITEM)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167" t="13450" r="32500" b="11481"/>
          <a:stretch/>
        </p:blipFill>
        <p:spPr>
          <a:xfrm>
            <a:off x="0" y="886632"/>
            <a:ext cx="4876800" cy="47521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3400" y="2514601"/>
            <a:ext cx="1371600" cy="4207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19200" y="3210938"/>
            <a:ext cx="1371600" cy="4207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4343400"/>
            <a:ext cx="838200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90600" y="4572001"/>
            <a:ext cx="4724400" cy="7620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8200" y="1219200"/>
            <a:ext cx="434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If an item has not been corrected, add the information and click Save &amp; Close. Do not erase any of the initial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213483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UPDATE AN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6626" y="604653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(EDIT/CLOSE-OUT AN OPEN ITEM)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000" t="7751" r="33913" b="5556"/>
          <a:stretch/>
        </p:blipFill>
        <p:spPr>
          <a:xfrm>
            <a:off x="152400" y="914400"/>
            <a:ext cx="3962400" cy="470283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3400" y="1789044"/>
            <a:ext cx="1143000" cy="3445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0" y="2017644"/>
            <a:ext cx="1371600" cy="4207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19200" y="2667000"/>
            <a:ext cx="1676400" cy="4207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362200" y="3657600"/>
            <a:ext cx="762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62200" y="4495800"/>
            <a:ext cx="762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90600" y="4815482"/>
            <a:ext cx="4343400" cy="5947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400" y="5410200"/>
            <a:ext cx="6477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4400" y="932795"/>
            <a:ext cx="4343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500" b="1" dirty="0">
                <a:solidFill>
                  <a:prstClr val="black"/>
                </a:solidFill>
              </a:rPr>
              <a:t>If corrected, select Yes, add the information, and  Save &amp; Close. Do not erase the initial information. This item will no longer show as an open.</a:t>
            </a:r>
          </a:p>
        </p:txBody>
      </p:sp>
    </p:spTree>
    <p:extLst>
      <p:ext uri="{BB962C8B-B14F-4D97-AF65-F5344CB8AC3E}">
        <p14:creationId xmlns:p14="http://schemas.microsoft.com/office/powerpoint/2010/main" val="2675352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FIND/EDIT AN OBSERVATION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68" t="1854" r="1910" b="1638"/>
          <a:stretch/>
        </p:blipFill>
        <p:spPr>
          <a:xfrm>
            <a:off x="1816619" y="1828800"/>
            <a:ext cx="5510762" cy="34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43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"/>
            <a:ext cx="1207382" cy="604996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 YOU START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34650"/>
            <a:ext cx="64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4400" dirty="0">
                <a:solidFill>
                  <a:prstClr val="black"/>
                </a:solidFill>
              </a:rPr>
              <a:t>Information needed for an observation to be input:	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3600" y="2731849"/>
            <a:ext cx="693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 completed checklist from a recent STEP Observation.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 username and password to log into SafetyNet.</a:t>
            </a:r>
          </a:p>
        </p:txBody>
      </p:sp>
    </p:spTree>
    <p:extLst>
      <p:ext uri="{BB962C8B-B14F-4D97-AF65-F5344CB8AC3E}">
        <p14:creationId xmlns:p14="http://schemas.microsoft.com/office/powerpoint/2010/main" val="2487316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FIND AN OBSERVATION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500" t="20356" r="54167" b="51482"/>
          <a:stretch/>
        </p:blipFill>
        <p:spPr>
          <a:xfrm>
            <a:off x="533400" y="1525872"/>
            <a:ext cx="3350630" cy="2893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8600" y="1818574"/>
            <a:ext cx="51075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To find an observation hover above the Observations tab and select Find Observation. </a:t>
            </a:r>
          </a:p>
        </p:txBody>
      </p:sp>
    </p:spTree>
    <p:extLst>
      <p:ext uri="{BB962C8B-B14F-4D97-AF65-F5344CB8AC3E}">
        <p14:creationId xmlns:p14="http://schemas.microsoft.com/office/powerpoint/2010/main" val="2050073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FIND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67" t="35178" r="60583" b="24633"/>
          <a:stretch/>
        </p:blipFill>
        <p:spPr>
          <a:xfrm>
            <a:off x="304799" y="1068384"/>
            <a:ext cx="3822938" cy="4265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8600" y="1818574"/>
            <a:ext cx="5107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Select the type of observation desired. </a:t>
            </a:r>
          </a:p>
        </p:txBody>
      </p:sp>
    </p:spTree>
    <p:extLst>
      <p:ext uri="{BB962C8B-B14F-4D97-AF65-F5344CB8AC3E}">
        <p14:creationId xmlns:p14="http://schemas.microsoft.com/office/powerpoint/2010/main" val="2033481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FIND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67" t="45552" r="62500" b="20357"/>
          <a:stretch/>
        </p:blipFill>
        <p:spPr>
          <a:xfrm>
            <a:off x="152400" y="1549063"/>
            <a:ext cx="4246021" cy="3150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3400" y="1633478"/>
            <a:ext cx="48027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Type the project name if you wish to see observations from that project only regardless of observer. </a:t>
            </a:r>
          </a:p>
        </p:txBody>
      </p:sp>
    </p:spTree>
    <p:extLst>
      <p:ext uri="{BB962C8B-B14F-4D97-AF65-F5344CB8AC3E}">
        <p14:creationId xmlns:p14="http://schemas.microsoft.com/office/powerpoint/2010/main" val="1244843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FIND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67" t="45955" r="62500" b="18875"/>
          <a:stretch/>
        </p:blipFill>
        <p:spPr>
          <a:xfrm>
            <a:off x="304800" y="838198"/>
            <a:ext cx="4181105" cy="32004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5904" y="622280"/>
            <a:ext cx="46602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Type the observer in the Inspector field if you wish to see observations from that observer only regardless of project 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4227493"/>
            <a:ext cx="8993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NOTE: Select project and observer to search for project and observer specific observations. </a:t>
            </a:r>
          </a:p>
        </p:txBody>
      </p:sp>
    </p:spTree>
    <p:extLst>
      <p:ext uri="{BB962C8B-B14F-4D97-AF65-F5344CB8AC3E}">
        <p14:creationId xmlns:p14="http://schemas.microsoft.com/office/powerpoint/2010/main" val="1577068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FIND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833" t="52964" r="24167" b="9981"/>
          <a:stretch/>
        </p:blipFill>
        <p:spPr>
          <a:xfrm>
            <a:off x="533400" y="1219200"/>
            <a:ext cx="4114798" cy="3429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1905000"/>
            <a:ext cx="43455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Select the Observation Date Range. </a:t>
            </a:r>
          </a:p>
        </p:txBody>
      </p:sp>
    </p:spTree>
    <p:extLst>
      <p:ext uri="{BB962C8B-B14F-4D97-AF65-F5344CB8AC3E}">
        <p14:creationId xmlns:p14="http://schemas.microsoft.com/office/powerpoint/2010/main" val="553024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FIND AN OBSERVATION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8" y="1295400"/>
            <a:ext cx="8455342" cy="1414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3351074"/>
            <a:ext cx="906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Select the observation. </a:t>
            </a:r>
          </a:p>
        </p:txBody>
      </p:sp>
    </p:spTree>
    <p:extLst>
      <p:ext uri="{BB962C8B-B14F-4D97-AF65-F5344CB8AC3E}">
        <p14:creationId xmlns:p14="http://schemas.microsoft.com/office/powerpoint/2010/main" val="1342685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EDIT AN OBSERVATION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254" t="23674" r="45290" b="38048"/>
          <a:stretch/>
        </p:blipFill>
        <p:spPr>
          <a:xfrm>
            <a:off x="76200" y="1054608"/>
            <a:ext cx="4343400" cy="3822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1231880"/>
            <a:ext cx="441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To edit, select the Observation Type field and click on the type of observation that needs to be edited. </a:t>
            </a:r>
          </a:p>
        </p:txBody>
      </p:sp>
    </p:spTree>
    <p:extLst>
      <p:ext uri="{BB962C8B-B14F-4D97-AF65-F5344CB8AC3E}">
        <p14:creationId xmlns:p14="http://schemas.microsoft.com/office/powerpoint/2010/main" val="4262078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EDIT AN OBSERVATION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8501" y="609600"/>
            <a:ext cx="289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(CLOSE-OUT AN OPEN ITEM)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666" t="36660" r="18318" b="17392"/>
          <a:stretch/>
        </p:blipFill>
        <p:spPr>
          <a:xfrm>
            <a:off x="152400" y="978932"/>
            <a:ext cx="3428076" cy="4424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1384280"/>
            <a:ext cx="441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Select the Contractor field to choose the observed contractor or area where the observation was conducted.</a:t>
            </a:r>
          </a:p>
        </p:txBody>
      </p:sp>
    </p:spTree>
    <p:extLst>
      <p:ext uri="{BB962C8B-B14F-4D97-AF65-F5344CB8AC3E}">
        <p14:creationId xmlns:p14="http://schemas.microsoft.com/office/powerpoint/2010/main" val="214278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167" t="41707" r="13333" b="28089"/>
          <a:stretch/>
        </p:blipFill>
        <p:spPr>
          <a:xfrm>
            <a:off x="787107" y="76200"/>
            <a:ext cx="7482250" cy="2209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833" t="41985" r="12500" b="27628"/>
          <a:stretch/>
        </p:blipFill>
        <p:spPr>
          <a:xfrm>
            <a:off x="787107" y="3352800"/>
            <a:ext cx="7482250" cy="2209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00800" y="0"/>
            <a:ext cx="1447800" cy="4207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248400" y="3313043"/>
            <a:ext cx="1447800" cy="4207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55674"/>
            <a:ext cx="9146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The contractor/area above was incorrect. </a:t>
            </a:r>
          </a:p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Correct selection will show observation info. </a:t>
            </a:r>
          </a:p>
        </p:txBody>
      </p:sp>
      <p:sp>
        <p:nvSpPr>
          <p:cNvPr id="9" name="Oval 8"/>
          <p:cNvSpPr/>
          <p:nvPr/>
        </p:nvSpPr>
        <p:spPr>
          <a:xfrm>
            <a:off x="1066800" y="4890920"/>
            <a:ext cx="533400" cy="6758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15000" y="4890920"/>
            <a:ext cx="533400" cy="2144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91878" y="5166777"/>
            <a:ext cx="533400" cy="2144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14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EDIT AN OBSERVATION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19812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</a:rPr>
              <a:t>Click on the down arrow and select the behavior you would like to edit. Safe and At-Risk Behaviors are edited in this manner. 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0000" t="55213" r="46667" b="31869"/>
          <a:stretch/>
        </p:blipFill>
        <p:spPr>
          <a:xfrm>
            <a:off x="160496" y="2418784"/>
            <a:ext cx="440574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5" y="828036"/>
            <a:ext cx="5048955" cy="4582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328335"/>
            <a:ext cx="1475360" cy="9388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Log Into SafetyNet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2246293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Login using your assigned username and password to access SafetyNet Database.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7030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EDIT AN OBSERVATION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000" t="72418" r="31667" b="15910"/>
          <a:stretch/>
        </p:blipFill>
        <p:spPr>
          <a:xfrm>
            <a:off x="1080104" y="1657537"/>
            <a:ext cx="7136191" cy="12216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0" y="609600"/>
            <a:ext cx="746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After you have edited the behavior click Save &amp; Close.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097" t="61315" r="73333" b="20356"/>
          <a:stretch/>
        </p:blipFill>
        <p:spPr>
          <a:xfrm>
            <a:off x="3581399" y="4327482"/>
            <a:ext cx="1981200" cy="13113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8194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Repeat this process until all desired changes are made. Click Finish Observation to complete the process. </a:t>
            </a:r>
          </a:p>
        </p:txBody>
      </p:sp>
    </p:spTree>
    <p:extLst>
      <p:ext uri="{BB962C8B-B14F-4D97-AF65-F5344CB8AC3E}">
        <p14:creationId xmlns:p14="http://schemas.microsoft.com/office/powerpoint/2010/main" val="3834639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28600"/>
            <a:ext cx="696024" cy="574516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CONCLUSION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457200"/>
            <a:ext cx="7162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You have been taken through the process of:</a:t>
            </a:r>
          </a:p>
          <a:p>
            <a:pPr>
              <a:spcBef>
                <a:spcPts val="1800"/>
              </a:spcBef>
            </a:pPr>
            <a:r>
              <a:rPr lang="en-US" sz="3600" dirty="0"/>
              <a:t>INITIAL LOG IN</a:t>
            </a:r>
          </a:p>
          <a:p>
            <a:pPr>
              <a:spcBef>
                <a:spcPts val="1800"/>
              </a:spcBef>
            </a:pPr>
            <a:r>
              <a:rPr lang="en-US" sz="3600" dirty="0">
                <a:solidFill>
                  <a:schemeClr val="tx2"/>
                </a:solidFill>
              </a:rPr>
              <a:t>ADDING AN OBSERVATION</a:t>
            </a:r>
          </a:p>
          <a:p>
            <a:pPr>
              <a:spcBef>
                <a:spcPts val="1800"/>
              </a:spcBef>
            </a:pPr>
            <a:r>
              <a:rPr lang="en-US" sz="3600" dirty="0"/>
              <a:t>UPDATING AN OBSERVATION </a:t>
            </a:r>
          </a:p>
          <a:p>
            <a:pPr>
              <a:spcBef>
                <a:spcPts val="1800"/>
              </a:spcBef>
            </a:pPr>
            <a:r>
              <a:rPr lang="en-US" sz="3600" dirty="0">
                <a:solidFill>
                  <a:schemeClr val="tx2"/>
                </a:solidFill>
              </a:rPr>
              <a:t>FINDING/EDITING AN OBSERVATION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626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81000" y="533400"/>
            <a:ext cx="8604503" cy="73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7663" indent="-347663" algn="l" defTabSz="4572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400" b="0" i="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People Power Safety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8619B-6B63-4E88-8438-8A9FB5B99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08" y="1716017"/>
            <a:ext cx="3465583" cy="346558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86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93" y="1944708"/>
            <a:ext cx="5701715" cy="3548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12" y="4814454"/>
            <a:ext cx="595987" cy="678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INITIAL LOG 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387" y="838200"/>
            <a:ext cx="8522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When logging in for the first time must read &amp; accept the licensing agreement and submit before proceeding.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4218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INITIAL LOG 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096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You will be required to change your password prior to logging into SafetyNet.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63707"/>
            <a:ext cx="6400930" cy="39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3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INITIAL LOG 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 Dashboard Screen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333" t="6666" r="8333" b="12857"/>
          <a:stretch/>
        </p:blipFill>
        <p:spPr>
          <a:xfrm>
            <a:off x="542192" y="1361420"/>
            <a:ext cx="805961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2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ADD AN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834" t="12945" r="53333" b="52964"/>
          <a:stretch/>
        </p:blipFill>
        <p:spPr>
          <a:xfrm>
            <a:off x="533400" y="1447800"/>
            <a:ext cx="3044687" cy="3685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050" y="609600"/>
            <a:ext cx="533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Hover above the Observations tab and select Add Observation.</a:t>
            </a:r>
          </a:p>
          <a:p>
            <a:pPr algn="ctr"/>
            <a:r>
              <a:rPr lang="en-US" sz="3600" b="1" u="sng" dirty="0">
                <a:solidFill>
                  <a:srgbClr val="C00000"/>
                </a:solidFill>
              </a:rPr>
              <a:t>NOTE</a:t>
            </a:r>
            <a:r>
              <a:rPr lang="en-US" sz="3600" b="1" dirty="0"/>
              <a:t> </a:t>
            </a:r>
          </a:p>
          <a:p>
            <a:pPr algn="ctr"/>
            <a:r>
              <a:rPr lang="en-US" sz="3600" b="1" dirty="0"/>
              <a:t>To print an observation checklist select Print Forms and select the desired checklist. Export it to Word or PDF and print. </a:t>
            </a:r>
          </a:p>
        </p:txBody>
      </p:sp>
    </p:spTree>
    <p:extLst>
      <p:ext uri="{BB962C8B-B14F-4D97-AF65-F5344CB8AC3E}">
        <p14:creationId xmlns:p14="http://schemas.microsoft.com/office/powerpoint/2010/main" val="7341682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08EE6BAF9E074A99D057B678DF0DD3" ma:contentTypeVersion="0" ma:contentTypeDescription="Create a new document." ma:contentTypeScope="" ma:versionID="a134458824b96b43741ebe6e5dc91e2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8C6AB8-60FD-43AC-BCD7-D83F360643B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5F9E118-91B8-4A0C-AE1A-DD5B117088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618903F-CB5A-41C9-8A4E-51B8C1555A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15529</TotalTime>
  <Words>1304</Words>
  <Application>Microsoft Office PowerPoint</Application>
  <PresentationFormat>On-screen Show (4:3)</PresentationFormat>
  <Paragraphs>148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Microsoft Sans Serif</vt:lpstr>
      <vt:lpstr>Verdana</vt:lpstr>
      <vt:lpstr>Wingdings</vt:lpstr>
      <vt:lpstr>Office Theme</vt:lpstr>
      <vt:lpstr>2_Office Theme</vt:lpstr>
      <vt:lpstr>1_Custom Design</vt:lpstr>
      <vt:lpstr>STEP  TRAINING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Information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Varley, Karl</dc:creator>
  <cp:lastModifiedBy>Brumbach, Jordan Charles</cp:lastModifiedBy>
  <cp:revision>217</cp:revision>
  <dcterms:created xsi:type="dcterms:W3CDTF">2016-01-08T21:57:28Z</dcterms:created>
  <dcterms:modified xsi:type="dcterms:W3CDTF">2021-02-26T20:23:35Z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0x0101009F08EE6BAF9E074A99D057B678DF0DD3</vt:lpwstr>
  </property>
</Properties>
</file>